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265" r:id="rId4"/>
    <p:sldId id="257" r:id="rId5"/>
    <p:sldId id="261" r:id="rId6"/>
    <p:sldId id="266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B1B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6698"/>
  </p:normalViewPr>
  <p:slideViewPr>
    <p:cSldViewPr snapToGrid="0" snapToObjects="1">
      <p:cViewPr>
        <p:scale>
          <a:sx n="100" d="100"/>
          <a:sy n="100" d="100"/>
        </p:scale>
        <p:origin x="10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39031-17AB-2C4D-B218-6AE78932E7D0}" type="datetimeFigureOut">
              <a:rPr lang="en-US" smtClean="0"/>
              <a:t>7/12/17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64509-F97D-1748-984E-BF8435586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4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Lecture Abstract: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64509-F97D-1748-984E-BF84355861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27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Note: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64509-F97D-1748-984E-BF84355861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43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Note: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Image</a:t>
            </a:r>
            <a:r>
              <a:rPr lang="en-US" baseline="0" dirty="0" smtClean="0"/>
              <a:t> Source: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64509-F97D-1748-984E-BF84355861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66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Note: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Image</a:t>
            </a:r>
            <a:r>
              <a:rPr lang="en-US" baseline="0" dirty="0" smtClean="0"/>
              <a:t> Source: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64509-F97D-1748-984E-BF84355861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57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Note: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Image</a:t>
            </a:r>
            <a:r>
              <a:rPr lang="en-US" baseline="0" dirty="0" smtClean="0"/>
              <a:t> Source: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64509-F97D-1748-984E-BF84355861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8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 Note: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Left Image</a:t>
            </a:r>
            <a:r>
              <a:rPr lang="en-US" baseline="0" dirty="0" smtClean="0"/>
              <a:t> Source: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Right Image Source: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64509-F97D-1748-984E-BF84355861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7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E116-E0AC-8240-9C3F-C8D1A94F3779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39D4-CF8E-1440-9A4B-B3D49098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4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E116-E0AC-8240-9C3F-C8D1A94F3779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39D4-CF8E-1440-9A4B-B3D49098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E116-E0AC-8240-9C3F-C8D1A94F3779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39D4-CF8E-1440-9A4B-B3D49098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E116-E0AC-8240-9C3F-C8D1A94F3779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39D4-CF8E-1440-9A4B-B3D49098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2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E116-E0AC-8240-9C3F-C8D1A94F3779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39D4-CF8E-1440-9A4B-B3D49098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3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E116-E0AC-8240-9C3F-C8D1A94F3779}" type="datetimeFigureOut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39D4-CF8E-1440-9A4B-B3D49098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E116-E0AC-8240-9C3F-C8D1A94F3779}" type="datetimeFigureOut">
              <a:rPr lang="en-US" smtClean="0"/>
              <a:t>7/12/17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39D4-CF8E-1440-9A4B-B3D49098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6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E116-E0AC-8240-9C3F-C8D1A94F3779}" type="datetimeFigureOut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39D4-CF8E-1440-9A4B-B3D49098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E116-E0AC-8240-9C3F-C8D1A94F3779}" type="datetimeFigureOut">
              <a:rPr lang="en-US" smtClean="0"/>
              <a:t>7/12/17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39D4-CF8E-1440-9A4B-B3D49098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3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E116-E0AC-8240-9C3F-C8D1A94F3779}" type="datetimeFigureOut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39D4-CF8E-1440-9A4B-B3D49098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7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4E116-E0AC-8240-9C3F-C8D1A94F3779}" type="datetimeFigureOut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39D4-CF8E-1440-9A4B-B3D49098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3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4E116-E0AC-8240-9C3F-C8D1A94F3779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639D4-CF8E-1440-9A4B-B3D490983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2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jpe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3813840" cy="1371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7690" y="6002"/>
            <a:ext cx="359265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72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Linux Libertine" charset="0"/>
                <a:ea typeface="Linux Libertine" charset="0"/>
                <a:cs typeface="Linux Libertine" charset="0"/>
              </a:rPr>
              <a:t>GAHTC</a:t>
            </a:r>
            <a:r>
              <a:rPr kumimoji="0" lang="en-US" altLang="x-none" sz="72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Linux Libertine" charset="0"/>
                <a:ea typeface="Linux Libertine" charset="0"/>
                <a:cs typeface="Linux Libertine" charset="0"/>
              </a:rPr>
              <a:t/>
            </a:r>
            <a:br>
              <a:rPr kumimoji="0" lang="en-US" altLang="x-none" sz="72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Linux Libertine" charset="0"/>
                <a:ea typeface="Linux Libertine" charset="0"/>
                <a:cs typeface="Linux Libertine" charset="0"/>
              </a:rPr>
            </a:br>
            <a:endParaRPr kumimoji="0" lang="x-none" altLang="x-none" sz="1200" b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1190" y="932765"/>
            <a:ext cx="35926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x-none" altLang="x-none" sz="12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Global Architectural History Teaching </a:t>
            </a:r>
            <a:r>
              <a:rPr lang="x-none" altLang="x-none" sz="12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Collaborative</a:t>
            </a:r>
            <a:endParaRPr lang="x-none" altLang="x-none" sz="12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Oval 7"/>
          <p:cNvSpPr/>
          <p:nvPr/>
        </p:nvSpPr>
        <p:spPr>
          <a:xfrm rot="391837">
            <a:off x="6677517" y="3883147"/>
            <a:ext cx="1390582" cy="13905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x-none" sz="1050" b="1" i="1" smtClean="0">
                <a:solidFill>
                  <a:schemeClr val="bg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THIS TEMPLATE IS JUST A GUIDE, PLEASE MAKE IT YOUR OWN!</a:t>
            </a:r>
            <a:endParaRPr lang="en-US" sz="1050" b="1" i="1" dirty="0">
              <a:solidFill>
                <a:schemeClr val="bg1"/>
              </a:solidFill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  <p:pic>
        <p:nvPicPr>
          <p:cNvPr id="13" name="Picture 12" descr="https://upload.wikimedia.org/wikipedia/commons/thumb/3/32/Gangaikonda_Cholapuram_Temple_Entrance.JPG/1920px-Gangaikonda_Cholapuram_Temple_Entra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040" y="3808581"/>
            <a:ext cx="2260316" cy="1506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0" y="2990962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3840" y="3217685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x-non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Lecture 1: Title of the lecture</a:t>
            </a:r>
            <a:r>
              <a:rPr lang="en-US" altLang="x-none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44448" y="1978186"/>
            <a:ext cx="59143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x-none" sz="3600" b="1" i="1" dirty="0">
                <a:latin typeface="Source Sans Pro" charset="0"/>
                <a:ea typeface="Source Sans Pro" charset="0"/>
                <a:cs typeface="Source Sans Pro" charset="0"/>
              </a:rPr>
              <a:t>Module Template Title</a:t>
            </a:r>
            <a:r>
              <a:rPr lang="x-none" altLang="x-none" sz="3600" b="1" dirty="0">
                <a:latin typeface="Source Sans Pro" charset="0"/>
                <a:ea typeface="Source Sans Pro" charset="0"/>
                <a:cs typeface="Source Sans Pro" charset="0"/>
              </a:rPr>
              <a:t/>
            </a:r>
            <a:br>
              <a:rPr lang="x-none" altLang="x-none" sz="3600" b="1" dirty="0"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en-US" altLang="x-none" sz="1600" dirty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Authors Names</a:t>
            </a:r>
            <a:endParaRPr lang="en-US" altLang="x-none" sz="2000" dirty="0">
              <a:solidFill>
                <a:schemeClr val="bg2">
                  <a:lumMod val="5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1118072" y="6596390"/>
            <a:ext cx="142952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x-none" altLang="x-none" sz="1050" b="1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Linux Libertine" charset="0"/>
                <a:ea typeface="Linux Libertine" charset="0"/>
                <a:cs typeface="Linux Libertine" charset="0"/>
              </a:rPr>
              <a:t>GAHTC</a:t>
            </a:r>
            <a:r>
              <a:rPr kumimoji="0" lang="en-US" altLang="x-none" sz="1050" b="1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Linux Libertine" charset="0"/>
                <a:ea typeface="Linux Libertine" charset="0"/>
                <a:cs typeface="Linux Libertine" charset="0"/>
              </a:rPr>
              <a:t> </a:t>
            </a:r>
            <a:r>
              <a:rPr lang="de-DE" sz="1050" dirty="0" smtClean="0">
                <a:solidFill>
                  <a:schemeClr val="bg2">
                    <a:lumMod val="50000"/>
                  </a:schemeClr>
                </a:solidFill>
              </a:rPr>
              <a:t>©</a:t>
            </a:r>
            <a:r>
              <a:rPr lang="en-US" altLang="x-none" sz="1050" dirty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2017. </a:t>
            </a:r>
            <a:endParaRPr kumimoji="0" lang="x-none" altLang="x-none" sz="1050" b="1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1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3813840" cy="1371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7690" y="6002"/>
            <a:ext cx="359265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72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Linux Libertine" charset="0"/>
                <a:ea typeface="Linux Libertine" charset="0"/>
                <a:cs typeface="Linux Libertine" charset="0"/>
              </a:rPr>
              <a:t>GAHTC</a:t>
            </a:r>
            <a:r>
              <a:rPr kumimoji="0" lang="en-US" altLang="x-none" sz="72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Linux Libertine" charset="0"/>
                <a:ea typeface="Linux Libertine" charset="0"/>
                <a:cs typeface="Linux Libertine" charset="0"/>
              </a:rPr>
              <a:t/>
            </a:r>
            <a:br>
              <a:rPr kumimoji="0" lang="en-US" altLang="x-none" sz="72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Linux Libertine" charset="0"/>
                <a:ea typeface="Linux Libertine" charset="0"/>
                <a:cs typeface="Linux Libertine" charset="0"/>
              </a:rPr>
            </a:br>
            <a:endParaRPr kumimoji="0" lang="x-none" altLang="x-none" sz="1200" b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1190" y="932765"/>
            <a:ext cx="35926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x-none" altLang="x-none" sz="12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Global Architectural History Teaching </a:t>
            </a:r>
            <a:r>
              <a:rPr lang="x-none" altLang="x-none" sz="12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Collaborative</a:t>
            </a:r>
            <a:endParaRPr lang="x-none" altLang="x-none" sz="12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2990962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44448" y="1978186"/>
            <a:ext cx="59143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x-none" sz="3600" b="1" i="1" dirty="0">
                <a:latin typeface="Source Sans Pro" charset="0"/>
                <a:ea typeface="Source Sans Pro" charset="0"/>
                <a:cs typeface="Source Sans Pro" charset="0"/>
              </a:rPr>
              <a:t>Module Template Title</a:t>
            </a:r>
            <a:r>
              <a:rPr lang="x-none" altLang="x-none" sz="3600" b="1" dirty="0">
                <a:latin typeface="Source Sans Pro" charset="0"/>
                <a:ea typeface="Source Sans Pro" charset="0"/>
                <a:cs typeface="Source Sans Pro" charset="0"/>
              </a:rPr>
              <a:t/>
            </a:r>
            <a:br>
              <a:rPr lang="x-none" altLang="x-none" sz="3600" b="1" dirty="0"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en-US" altLang="x-none" sz="1600" dirty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Authors Names</a:t>
            </a:r>
            <a:endParaRPr lang="en-US" altLang="x-none" sz="2000" dirty="0">
              <a:solidFill>
                <a:schemeClr val="bg2">
                  <a:lumMod val="5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3840" y="3217684"/>
            <a:ext cx="52920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x-non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Lecture 1: Title of the </a:t>
            </a:r>
            <a:r>
              <a:rPr lang="en-US" altLang="x-none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lecture.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Part One: About the template.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Part Two: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Full screen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image.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Part Three: More images.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Part Four: Checklist/ conclusion.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11118072" y="6596390"/>
            <a:ext cx="142952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x-none" altLang="x-none" sz="1050" b="1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Linux Libertine" charset="0"/>
                <a:ea typeface="Linux Libertine" charset="0"/>
                <a:cs typeface="Linux Libertine" charset="0"/>
              </a:rPr>
              <a:t>GAHTC</a:t>
            </a:r>
            <a:r>
              <a:rPr kumimoji="0" lang="en-US" altLang="x-none" sz="1050" b="1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Linux Libertine" charset="0"/>
                <a:ea typeface="Linux Libertine" charset="0"/>
                <a:cs typeface="Linux Libertine" charset="0"/>
              </a:rPr>
              <a:t> </a:t>
            </a:r>
            <a:r>
              <a:rPr lang="de-DE" sz="1050" dirty="0" smtClean="0">
                <a:solidFill>
                  <a:schemeClr val="bg2">
                    <a:lumMod val="50000"/>
                  </a:schemeClr>
                </a:solidFill>
              </a:rPr>
              <a:t>©</a:t>
            </a:r>
            <a:r>
              <a:rPr lang="en-US" altLang="x-none" sz="1050" dirty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2017. </a:t>
            </a:r>
            <a:endParaRPr kumimoji="0" lang="x-none" altLang="x-none" sz="1050" b="1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Oval 8"/>
          <p:cNvSpPr/>
          <p:nvPr/>
        </p:nvSpPr>
        <p:spPr>
          <a:xfrm rot="391837">
            <a:off x="6677517" y="3883147"/>
            <a:ext cx="1390582" cy="13905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x-none" sz="1050" b="1" i="1" dirty="0" smtClean="0">
                <a:solidFill>
                  <a:schemeClr val="bg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This could be a contents page for the lecture or a re-cap of the entire module.</a:t>
            </a:r>
            <a:endParaRPr lang="en-US" sz="1050" b="1" i="1" dirty="0">
              <a:solidFill>
                <a:schemeClr val="bg1"/>
              </a:solidFill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54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46965"/>
            <a:ext cx="3813840" cy="685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1190" y="932764"/>
            <a:ext cx="35926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x-none" sz="1600" b="1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Subtitle for Part One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x-none" sz="1600" dirty="0">
              <a:solidFill>
                <a:schemeClr val="bg2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x-none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This template is an effort to ensure the GAHTC library is able to uphold a high standard of teaching content.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x-none" sz="1600" dirty="0" smtClean="0">
              <a:solidFill>
                <a:schemeClr val="bg2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x-none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You are under no obligation to use the template </a:t>
            </a:r>
            <a:r>
              <a:rPr lang="mr-IN" altLang="x-none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–</a:t>
            </a:r>
            <a:r>
              <a:rPr lang="en-US" altLang="x-none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and are free to remix/ rework/ reimagine it in any way that is productive to you. </a:t>
            </a:r>
          </a:p>
        </p:txBody>
      </p:sp>
      <p:pic>
        <p:nvPicPr>
          <p:cNvPr id="9" name="Picture 8" descr="../_Resources/Stock%20imgs/fifty%20three%20statio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365" y="1626499"/>
            <a:ext cx="6193235" cy="406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373164" y="5630863"/>
            <a:ext cx="5966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x-none" altLang="x-none" sz="1200" dirty="0" smtClean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image</a:t>
            </a:r>
            <a:r>
              <a:rPr lang="x-none" altLang="x-none" sz="1200" dirty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: Fifty-three Stations of the Tokaido(ca. 1831-4), Utagawa Hiroshige,woodblock print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11118072" y="6596390"/>
            <a:ext cx="142952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x-none" altLang="x-none" sz="1050" b="1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Linux Libertine" charset="0"/>
                <a:ea typeface="Linux Libertine" charset="0"/>
                <a:cs typeface="Linux Libertine" charset="0"/>
              </a:rPr>
              <a:t>GAHTC</a:t>
            </a:r>
            <a:r>
              <a:rPr kumimoji="0" lang="en-US" altLang="x-none" sz="1050" b="1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Linux Libertine" charset="0"/>
                <a:ea typeface="Linux Libertine" charset="0"/>
                <a:cs typeface="Linux Libertine" charset="0"/>
              </a:rPr>
              <a:t> </a:t>
            </a:r>
            <a:r>
              <a:rPr lang="de-DE" sz="1050" dirty="0" smtClean="0">
                <a:solidFill>
                  <a:schemeClr val="bg2">
                    <a:lumMod val="50000"/>
                  </a:schemeClr>
                </a:solidFill>
              </a:rPr>
              <a:t>©</a:t>
            </a:r>
            <a:r>
              <a:rPr lang="en-US" altLang="x-none" sz="1050" dirty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2017. </a:t>
            </a:r>
            <a:endParaRPr kumimoji="0" lang="x-none" altLang="x-none" sz="1050" b="1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822" y="351561"/>
            <a:ext cx="363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x-none" sz="2800" b="1" i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Part One</a:t>
            </a:r>
            <a:endParaRPr lang="en-US" altLang="x-none" sz="16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19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263630" y="5643563"/>
            <a:ext cx="3512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x-none" sz="1200" dirty="0" smtClean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image: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Centeotl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or </a:t>
            </a:r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Cinteotl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Aztec the Lord of Corn.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364" y="1282694"/>
            <a:ext cx="2637236" cy="3636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30" y="1626500"/>
            <a:ext cx="6104336" cy="408839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246965"/>
            <a:ext cx="3813840" cy="685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1190" y="932765"/>
            <a:ext cx="359265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x-none" sz="1600" b="1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Continued</a:t>
            </a:r>
            <a:r>
              <a:rPr lang="mr-IN" altLang="x-none" sz="1600" b="1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…</a:t>
            </a:r>
            <a:endParaRPr lang="en-US" altLang="x-none" sz="1600" b="1" dirty="0">
              <a:solidFill>
                <a:schemeClr val="bg2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x-none" sz="1600" dirty="0">
              <a:solidFill>
                <a:schemeClr val="bg2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x-none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This template includes suggestions for how to lay out your slides.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x-none" sz="1600" dirty="0">
              <a:solidFill>
                <a:schemeClr val="bg2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x-none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For a full list of deliverables be sure to consult the “Grant </a:t>
            </a:r>
            <a:r>
              <a:rPr lang="en-US" altLang="x-none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Submission Guidelines</a:t>
            </a:r>
            <a:r>
              <a:rPr lang="en-US" altLang="x-none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” document. The </a:t>
            </a:r>
            <a:r>
              <a:rPr lang="en-US" altLang="x-none" sz="1600" dirty="0" err="1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powerpoint</a:t>
            </a:r>
            <a:r>
              <a:rPr lang="en-US" altLang="x-none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slides and lecture notes form the bulk of the teaching material but ancillary documents like </a:t>
            </a:r>
            <a:r>
              <a:rPr lang="en-US" altLang="x-none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quizzes</a:t>
            </a:r>
            <a:r>
              <a:rPr lang="en-US" altLang="x-none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, quiz </a:t>
            </a:r>
            <a:r>
              <a:rPr lang="en-US" altLang="x-none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answers </a:t>
            </a:r>
            <a:r>
              <a:rPr lang="en-US" altLang="x-none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and handouts are crucial.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x-none" sz="1600" dirty="0" smtClean="0">
              <a:solidFill>
                <a:schemeClr val="bg2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x-none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 strong module that will be useful to other teachers will also have clearly composed module documents like a Syllabus, Lecture Abstracts and Bibliography. These help other professors to quickly understand the scope of the module and conceive how to incorporate it into their own teaching.</a:t>
            </a:r>
            <a:endParaRPr lang="en-US" altLang="x-none" sz="1600" dirty="0">
              <a:solidFill>
                <a:schemeClr val="bg2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x-none" sz="1600" dirty="0" smtClean="0">
              <a:solidFill>
                <a:schemeClr val="bg2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x-none" sz="1600" dirty="0">
              <a:solidFill>
                <a:schemeClr val="bg2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822" y="351561"/>
            <a:ext cx="363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x-none" sz="2800" b="1" i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Part One</a:t>
            </a:r>
            <a:endParaRPr lang="en-US" altLang="x-none" sz="16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11118072" y="6596390"/>
            <a:ext cx="142952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x-none" altLang="x-none" sz="1050" b="1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Linux Libertine" charset="0"/>
                <a:ea typeface="Linux Libertine" charset="0"/>
                <a:cs typeface="Linux Libertine" charset="0"/>
              </a:rPr>
              <a:t>GAHTC</a:t>
            </a:r>
            <a:r>
              <a:rPr kumimoji="0" lang="en-US" altLang="x-none" sz="1050" b="1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Linux Libertine" charset="0"/>
                <a:ea typeface="Linux Libertine" charset="0"/>
                <a:cs typeface="Linux Libertine" charset="0"/>
              </a:rPr>
              <a:t> </a:t>
            </a:r>
            <a:r>
              <a:rPr lang="de-DE" sz="1050" dirty="0" smtClean="0">
                <a:solidFill>
                  <a:schemeClr val="bg2">
                    <a:lumMod val="50000"/>
                  </a:schemeClr>
                </a:solidFill>
              </a:rPr>
              <a:t>©</a:t>
            </a:r>
            <a:r>
              <a:rPr lang="en-US" altLang="x-none" sz="1050" dirty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2017. </a:t>
            </a:r>
            <a:endParaRPr kumimoji="0" lang="x-none" altLang="x-none" sz="1050" b="1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61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3"/>
          <a:srcRect l="26872" r="364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0" y="6611779"/>
            <a:ext cx="12192000" cy="2462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x-none" altLang="x-none" sz="1000" dirty="0" smtClean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image</a:t>
            </a:r>
            <a:r>
              <a:rPr lang="x-none" altLang="x-none" sz="1000" dirty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Prince Danilo </a:t>
            </a:r>
            <a:r>
              <a:rPr lang="en-US" sz="1000" dirty="0" err="1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Ostrozhskiy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I the </a:t>
            </a:r>
            <a:r>
              <a:rPr lang="en-US" sz="1000" i="1" dirty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Battle of Blue Waters, 1362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,  between Grand Duchy of Lithuania and Golden Horde, </a:t>
            </a:r>
            <a:r>
              <a:rPr lang="en-US" sz="1000" dirty="0" err="1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Artur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dirty="0" err="1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Orlenov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, 2012</a:t>
            </a:r>
            <a:endParaRPr lang="x-none" altLang="x-none" sz="1000" dirty="0">
              <a:solidFill>
                <a:schemeClr val="bg2">
                  <a:lumMod val="5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364" y="1282694"/>
            <a:ext cx="2637236" cy="36362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46965"/>
            <a:ext cx="7340600" cy="685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932765"/>
            <a:ext cx="7340600" cy="338554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x-none" sz="16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   And large, full screen image.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3822" y="351561"/>
            <a:ext cx="6661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x-none" sz="2800" b="1" i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Part Two: Example of a longer Title</a:t>
            </a:r>
            <a:endParaRPr lang="en-US" altLang="x-none" sz="16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11118072" y="6596390"/>
            <a:ext cx="142952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x-none" altLang="x-none" sz="1050" b="1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Linux Libertine" charset="0"/>
                <a:ea typeface="Linux Libertine" charset="0"/>
                <a:cs typeface="Linux Libertine" charset="0"/>
              </a:rPr>
              <a:t>GAHTC</a:t>
            </a:r>
            <a:r>
              <a:rPr kumimoji="0" lang="en-US" altLang="x-none" sz="1050" b="1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Linux Libertine" charset="0"/>
                <a:ea typeface="Linux Libertine" charset="0"/>
                <a:cs typeface="Linux Libertine" charset="0"/>
              </a:rPr>
              <a:t> </a:t>
            </a:r>
            <a:r>
              <a:rPr lang="de-DE" sz="1050" dirty="0" smtClean="0">
                <a:solidFill>
                  <a:schemeClr val="bg1">
                    <a:lumMod val="50000"/>
                  </a:schemeClr>
                </a:solidFill>
              </a:rPr>
              <a:t>©</a:t>
            </a:r>
            <a:r>
              <a:rPr lang="en-US" altLang="x-none" sz="1050" dirty="0">
                <a:solidFill>
                  <a:schemeClr val="bg1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2017. </a:t>
            </a:r>
            <a:endParaRPr kumimoji="0" lang="x-none" altLang="x-none" sz="1050" b="1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03790" y="1957119"/>
            <a:ext cx="1390582" cy="13905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x-none" sz="1200" b="1" i="1" dirty="0" smtClean="0">
                <a:solidFill>
                  <a:schemeClr val="bg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Don’t forget to rename all the headings!</a:t>
            </a:r>
            <a:endParaRPr lang="en-US" sz="1200" b="1" i="1" dirty="0">
              <a:solidFill>
                <a:schemeClr val="bg1"/>
              </a:solidFill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1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2612" y="5692826"/>
            <a:ext cx="4062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x-none" altLang="x-none" sz="1200" dirty="0" smtClean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image: </a:t>
            </a:r>
            <a:r>
              <a:rPr lang="en-US" altLang="x-none" sz="1200" dirty="0" smtClean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469 AD, 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Waterwheel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at Hama, 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Syria, Byzantium, (CC3)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364" y="1282694"/>
            <a:ext cx="2637236" cy="3636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9" t="3912" r="137" b="31385"/>
          <a:stretch/>
        </p:blipFill>
        <p:spPr>
          <a:xfrm>
            <a:off x="364328" y="1944000"/>
            <a:ext cx="5475812" cy="37172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246965"/>
            <a:ext cx="3813840" cy="685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1190" y="932764"/>
            <a:ext cx="3592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x-none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Multiple images per page. Each with their own captions!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3822" y="351561"/>
            <a:ext cx="363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x-none" sz="2800" b="1" i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Part Three</a:t>
            </a:r>
            <a:endParaRPr lang="en-US" altLang="x-none" sz="16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0" name="Picture 9" descr="https://upload.wikimedia.org/wikipedia/commons/thumb/3/32/Gangaikonda_Cholapuram_Temple_Entrance.JPG/1920px-Gangaikonda_Cholapuram_Temple_Entran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364" y="1944001"/>
            <a:ext cx="5580300" cy="372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51164" y="5656263"/>
            <a:ext cx="565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x-none" sz="1200" dirty="0" smtClean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image: </a:t>
            </a:r>
            <a:r>
              <a:rPr lang="en-US" altLang="x-none" sz="1200" dirty="0" smtClean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1035 AD, </a:t>
            </a:r>
            <a:r>
              <a:rPr lang="en-US" altLang="en-US" sz="1200" dirty="0" err="1" smtClean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Brihadesvara</a:t>
            </a:r>
            <a:r>
              <a:rPr lang="en-US" altLang="en-US" sz="1200" dirty="0" smtClean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altLang="en-US" sz="1200" dirty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temple at </a:t>
            </a:r>
            <a:r>
              <a:rPr lang="en-US" altLang="en-US" sz="1200" dirty="0" err="1" smtClean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Gangaikondacholapuram</a:t>
            </a:r>
            <a:r>
              <a:rPr lang="en-US" altLang="en-US" sz="1200" dirty="0" smtClean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, Tamil Nadu, By </a:t>
            </a:r>
            <a:r>
              <a:rPr lang="en-US" altLang="en-US" sz="1200" dirty="0" err="1" smtClean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Rajendra</a:t>
            </a:r>
            <a:r>
              <a:rPr lang="en-US" altLang="en-US" sz="1200" dirty="0" smtClean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altLang="en-US" sz="1200" dirty="0" err="1" smtClean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Chola</a:t>
            </a:r>
            <a:r>
              <a:rPr lang="en-US" altLang="en-US" sz="1200" dirty="0" smtClean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, (CC3)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11118072" y="6596390"/>
            <a:ext cx="142952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x-none" altLang="x-none" sz="1050" b="1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Linux Libertine" charset="0"/>
                <a:ea typeface="Linux Libertine" charset="0"/>
                <a:cs typeface="Linux Libertine" charset="0"/>
              </a:rPr>
              <a:t>GAHTC</a:t>
            </a:r>
            <a:r>
              <a:rPr kumimoji="0" lang="en-US" altLang="x-none" sz="1050" b="1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Linux Libertine" charset="0"/>
                <a:ea typeface="Linux Libertine" charset="0"/>
                <a:cs typeface="Linux Libertine" charset="0"/>
              </a:rPr>
              <a:t> </a:t>
            </a:r>
            <a:r>
              <a:rPr lang="de-DE" sz="1050" dirty="0" smtClean="0">
                <a:solidFill>
                  <a:schemeClr val="bg2">
                    <a:lumMod val="50000"/>
                  </a:schemeClr>
                </a:solidFill>
              </a:rPr>
              <a:t>©</a:t>
            </a:r>
            <a:r>
              <a:rPr lang="en-US" altLang="x-none" sz="1050" dirty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2017. </a:t>
            </a:r>
            <a:endParaRPr kumimoji="0" lang="x-none" altLang="x-none" sz="1050" b="1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364" y="1282694"/>
            <a:ext cx="2637236" cy="363623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246965"/>
            <a:ext cx="3813840" cy="685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1191" y="932764"/>
            <a:ext cx="359265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x-none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Only use this template if you feel it will be helpful to you. You are under no obligation to use this. We really hope </a:t>
            </a:r>
            <a:r>
              <a:rPr lang="en-US" altLang="x-none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that you find some use in it some part of the provided slides. </a:t>
            </a:r>
            <a:endParaRPr lang="en-US" altLang="x-none" sz="1600" dirty="0" smtClean="0">
              <a:solidFill>
                <a:schemeClr val="bg2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x-none" sz="1600" dirty="0">
              <a:solidFill>
                <a:schemeClr val="bg2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x-none" sz="1600" b="1" dirty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For Slides with large amounts of text</a:t>
            </a:r>
            <a:r>
              <a:rPr lang="en-US" altLang="x-none" sz="1600" b="1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sz="1600" b="1" dirty="0" smtClean="0">
              <a:solidFill>
                <a:schemeClr val="bg2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 eaLnBrk="0" fontAlgn="base" hangingPunct="0">
              <a:spcAft>
                <a:spcPct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Use lists.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en-US" sz="1600" dirty="0" smtClean="0">
              <a:solidFill>
                <a:schemeClr val="bg2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 eaLnBrk="0" fontAlgn="base" hangingPunct="0">
              <a:spcAft>
                <a:spcPct val="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And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include the full notes for each slide in the “notes” section below.</a:t>
            </a:r>
          </a:p>
          <a:p>
            <a:pPr marL="285750" indent="-285750" eaLnBrk="0" fontAlgn="base" hangingPunct="0">
              <a:lnSpc>
                <a:spcPct val="100000"/>
              </a:lnSpc>
              <a:spcAft>
                <a:spcPct val="0"/>
              </a:spcAft>
              <a:buFont typeface="Arial" charset="0"/>
              <a:buChar char="•"/>
            </a:pPr>
            <a:endParaRPr lang="en-US" sz="1600" dirty="0" smtClean="0">
              <a:solidFill>
                <a:schemeClr val="bg2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Aft>
                <a:spcPct val="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Create a sense of hierarchy of information.</a:t>
            </a:r>
            <a:b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en-US" sz="1600" dirty="0" smtClean="0">
              <a:solidFill>
                <a:schemeClr val="bg2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Aft>
                <a:spcPct val="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Text styles like “Bold, italic, underlined are useful for this, along with size and 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color/tone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b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en-US" sz="1600" dirty="0" smtClean="0">
              <a:solidFill>
                <a:schemeClr val="bg2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x-none" sz="1600" dirty="0" smtClean="0">
              <a:solidFill>
                <a:schemeClr val="bg2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3822" y="351561"/>
            <a:ext cx="363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x-none" sz="2800" b="1" i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Part Four: Checklist</a:t>
            </a:r>
            <a:endParaRPr lang="en-US" altLang="x-none" sz="16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5289" y="607200"/>
            <a:ext cx="669555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x-none" sz="24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Checklist of Deliverables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x-none" i="1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Consult the “Grant </a:t>
            </a:r>
            <a:r>
              <a:rPr lang="en-US" altLang="x-none" i="1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Submission Guidelines</a:t>
            </a:r>
            <a:r>
              <a:rPr lang="en-US" altLang="x-none" i="1" dirty="0" smtClean="0">
                <a:solidFill>
                  <a:schemeClr val="bg2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” Document for more detail.</a:t>
            </a:r>
            <a:endParaRPr lang="en-US" altLang="x-none" b="1" u="sng" dirty="0" smtClean="0">
              <a:solidFill>
                <a:schemeClr val="bg2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Per lecture:</a:t>
            </a:r>
          </a:p>
          <a:p>
            <a:pPr marL="285750" indent="-285750" eaLnBrk="0" fontAlgn="base" hangingPunct="0">
              <a:lnSpc>
                <a:spcPct val="100000"/>
              </a:lnSpc>
              <a:spcAft>
                <a:spcPct val="0"/>
              </a:spcAft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Slides (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PowerPoint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file)</a:t>
            </a:r>
          </a:p>
          <a:p>
            <a:pPr marL="285750" indent="-285750" eaLnBrk="0" fontAlgn="base" hangingPunct="0">
              <a:lnSpc>
                <a:spcPct val="100000"/>
              </a:lnSpc>
              <a:spcAft>
                <a:spcPct val="0"/>
              </a:spcAft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Lecture Notes (inside the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PowerPoint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file)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Aft>
                <a:spcPct val="0"/>
              </a:spcAft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Quiz, quiz answers</a:t>
            </a:r>
          </a:p>
          <a:p>
            <a:pPr marL="285750" indent="-285750" eaLnBrk="0" fontAlgn="base" hangingPunct="0">
              <a:spcAft>
                <a:spcPct val="0"/>
              </a:spcAft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Handout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 eaLnBrk="0" fontAlgn="base" hangingPunct="0">
              <a:spcAft>
                <a:spcPct val="0"/>
              </a:spcAft>
              <a:buFont typeface="Arial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Per Module: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Aft>
                <a:spcPct val="0"/>
              </a:spcAft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Syllabus</a:t>
            </a:r>
          </a:p>
          <a:p>
            <a:pPr marL="742950" lvl="1" indent="-285750" eaLnBrk="0" fontAlgn="base" hangingPunct="0">
              <a:spcAft>
                <a:spcPct val="0"/>
              </a:spcAft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Course description</a:t>
            </a:r>
          </a:p>
          <a:p>
            <a:pPr marL="742950" lvl="1" indent="-285750" eaLnBrk="0" fontAlgn="base" hangingPunct="0">
              <a:spcAft>
                <a:spcPct val="0"/>
              </a:spcAft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Lecture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Abstracts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 eaLnBrk="0" fontAlgn="base" hangingPunct="0">
              <a:spcAft>
                <a:spcPct val="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Required and suggested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readings per lecture</a:t>
            </a:r>
          </a:p>
          <a:p>
            <a:pPr marL="285750" indent="-285750" eaLnBrk="0" fontAlgn="base" hangingPunct="0">
              <a:spcAft>
                <a:spcPct val="0"/>
              </a:spcAft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Bibliography </a:t>
            </a:r>
          </a:p>
          <a:p>
            <a:pPr marL="742950" lvl="1" indent="-285750" eaLnBrk="0" fontAlgn="base" hangingPunct="0">
              <a:spcAft>
                <a:spcPct val="0"/>
              </a:spcAft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Sources used to compose the lectures and lecture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notes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 eaLnBrk="0" fontAlgn="base" hangingPunct="0">
              <a:spcAft>
                <a:spcPct val="0"/>
              </a:spcAft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Divided by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lecture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 eaLnBrk="0" fontAlgn="base" hangingPunct="0">
              <a:spcAft>
                <a:spcPct val="0"/>
              </a:spcAft>
              <a:buFont typeface="Arial" charset="0"/>
              <a:buChar char="•"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 eaLnBrk="0" fontAlgn="base" hangingPunct="0">
              <a:spcAft>
                <a:spcPct val="0"/>
              </a:spcAft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About the Authors (optional)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11118072" y="6596390"/>
            <a:ext cx="142952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x-none" altLang="x-none" sz="1050" b="1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Linux Libertine" charset="0"/>
                <a:ea typeface="Linux Libertine" charset="0"/>
                <a:cs typeface="Linux Libertine" charset="0"/>
              </a:rPr>
              <a:t>GAHTC</a:t>
            </a:r>
            <a:r>
              <a:rPr kumimoji="0" lang="en-US" altLang="x-none" sz="1050" b="1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Linux Libertine" charset="0"/>
                <a:ea typeface="Linux Libertine" charset="0"/>
                <a:cs typeface="Linux Libertine" charset="0"/>
              </a:rPr>
              <a:t> </a:t>
            </a:r>
            <a:r>
              <a:rPr lang="de-DE" sz="1050" dirty="0" smtClean="0">
                <a:solidFill>
                  <a:schemeClr val="bg2">
                    <a:lumMod val="50000"/>
                  </a:schemeClr>
                </a:solidFill>
              </a:rPr>
              <a:t>©</a:t>
            </a:r>
            <a:r>
              <a:rPr lang="en-US" altLang="x-none" sz="1050" dirty="0">
                <a:solidFill>
                  <a:schemeClr val="bg2">
                    <a:lumMod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2017. </a:t>
            </a:r>
            <a:endParaRPr kumimoji="0" lang="x-none" altLang="x-none" sz="1050" b="1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99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574</Words>
  <Application>Microsoft Macintosh PowerPoint</Application>
  <PresentationFormat>Widescreen</PresentationFormat>
  <Paragraphs>114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</vt:lpstr>
      <vt:lpstr>Calibri Light</vt:lpstr>
      <vt:lpstr>Linux Libertine</vt:lpstr>
      <vt:lpstr>Source Sans Pro</vt:lpstr>
      <vt:lpstr>Source Sans Pro Black</vt:lpstr>
      <vt:lpstr>Source Sans Pro Semibold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29</cp:revision>
  <dcterms:created xsi:type="dcterms:W3CDTF">2017-06-06T12:23:41Z</dcterms:created>
  <dcterms:modified xsi:type="dcterms:W3CDTF">2017-07-13T17:23:05Z</dcterms:modified>
</cp:coreProperties>
</file>